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29" autoAdjust="0"/>
  </p:normalViewPr>
  <p:slideViewPr>
    <p:cSldViewPr>
      <p:cViewPr varScale="1">
        <p:scale>
          <a:sx n="122" d="100"/>
          <a:sy n="122" d="100"/>
        </p:scale>
        <p:origin x="-17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исполнения плана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по состоянию на 01.12.2020 (тыс.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9277887139107611"/>
          <c:y val="0.10518518518518519"/>
          <c:w val="0.62501979440069988"/>
          <c:h val="0.82320997375328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Лист1!$A$2:$A$32</c:f>
              <c:strCache>
                <c:ptCount val="31"/>
                <c:pt idx="0">
                  <c:v>Областной бюджет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Городской округ город Фокино</c:v>
                </c:pt>
                <c:pt idx="5">
                  <c:v>Стародубский муниципальный округ</c:v>
                </c:pt>
                <c:pt idx="6">
                  <c:v>Дятьковский муниципальный район</c:v>
                </c:pt>
                <c:pt idx="7">
                  <c:v>Брасовский муниципальный район</c:v>
                </c:pt>
                <c:pt idx="8">
                  <c:v>Брянский муниципальный район</c:v>
                </c:pt>
                <c:pt idx="9">
                  <c:v>Выгоничский муниципальный район</c:v>
                </c:pt>
                <c:pt idx="10">
                  <c:v>Гордеевский муниципальный район</c:v>
                </c:pt>
                <c:pt idx="11">
                  <c:v>Дубровский муниципальный район</c:v>
                </c:pt>
                <c:pt idx="12">
                  <c:v>Жирятинский муниципальный район</c:v>
                </c:pt>
                <c:pt idx="13">
                  <c:v>Жуковский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</c:strCache>
            </c:strRef>
          </c:cat>
          <c:val>
            <c:numRef>
              <c:f>Лист1!$B$2:$B$32</c:f>
              <c:numCache>
                <c:formatCode>#,##0</c:formatCode>
                <c:ptCount val="31"/>
                <c:pt idx="0">
                  <c:v>26628286.61544</c:v>
                </c:pt>
                <c:pt idx="1">
                  <c:v>403632.30131000001</c:v>
                </c:pt>
                <c:pt idx="2">
                  <c:v>262803.45743000001</c:v>
                </c:pt>
                <c:pt idx="3">
                  <c:v>94291.26320999999</c:v>
                </c:pt>
                <c:pt idx="4">
                  <c:v>77646.747909999991</c:v>
                </c:pt>
                <c:pt idx="5">
                  <c:v>268094.83380999998</c:v>
                </c:pt>
                <c:pt idx="6">
                  <c:v>318174.65217000002</c:v>
                </c:pt>
                <c:pt idx="7">
                  <c:v>101196.64374</c:v>
                </c:pt>
                <c:pt idx="8">
                  <c:v>434108.48493000004</c:v>
                </c:pt>
                <c:pt idx="9">
                  <c:v>150028.93169999999</c:v>
                </c:pt>
                <c:pt idx="10">
                  <c:v>39506.502919999999</c:v>
                </c:pt>
                <c:pt idx="11">
                  <c:v>104675.74592</c:v>
                </c:pt>
                <c:pt idx="12">
                  <c:v>50619.380689999998</c:v>
                </c:pt>
                <c:pt idx="13">
                  <c:v>203420.58009999999</c:v>
                </c:pt>
                <c:pt idx="14">
                  <c:v>60519.701500000003</c:v>
                </c:pt>
                <c:pt idx="15">
                  <c:v>212547.13318999999</c:v>
                </c:pt>
                <c:pt idx="16">
                  <c:v>88645.321129999997</c:v>
                </c:pt>
                <c:pt idx="17">
                  <c:v>176066.44121000002</c:v>
                </c:pt>
                <c:pt idx="18">
                  <c:v>100381.16628</c:v>
                </c:pt>
                <c:pt idx="19">
                  <c:v>107626.53714</c:v>
                </c:pt>
                <c:pt idx="20">
                  <c:v>60972.541159999993</c:v>
                </c:pt>
                <c:pt idx="21">
                  <c:v>103369.67129000001</c:v>
                </c:pt>
                <c:pt idx="22">
                  <c:v>143722.34866999998</c:v>
                </c:pt>
                <c:pt idx="23">
                  <c:v>198905.34161999999</c:v>
                </c:pt>
                <c:pt idx="24">
                  <c:v>200020.87210000001</c:v>
                </c:pt>
                <c:pt idx="25">
                  <c:v>57024.159479999995</c:v>
                </c:pt>
                <c:pt idx="26">
                  <c:v>114466.66579000001</c:v>
                </c:pt>
                <c:pt idx="27">
                  <c:v>100702.04642</c:v>
                </c:pt>
                <c:pt idx="28">
                  <c:v>165873.49834999998</c:v>
                </c:pt>
                <c:pt idx="29">
                  <c:v>167072.03232</c:v>
                </c:pt>
                <c:pt idx="30">
                  <c:v>252778.65197000001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Лист1!$A$2:$A$32</c:f>
              <c:strCache>
                <c:ptCount val="31"/>
                <c:pt idx="0">
                  <c:v>Областной бюджет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Городской округ город Фокино</c:v>
                </c:pt>
                <c:pt idx="5">
                  <c:v>Стародубский муниципальный округ</c:v>
                </c:pt>
                <c:pt idx="6">
                  <c:v>Дятьковский муниципальный район</c:v>
                </c:pt>
                <c:pt idx="7">
                  <c:v>Брасовский муниципальный район</c:v>
                </c:pt>
                <c:pt idx="8">
                  <c:v>Брянский муниципальный район</c:v>
                </c:pt>
                <c:pt idx="9">
                  <c:v>Выгоничский муниципальный район</c:v>
                </c:pt>
                <c:pt idx="10">
                  <c:v>Гордеевский муниципальный район</c:v>
                </c:pt>
                <c:pt idx="11">
                  <c:v>Дубровский муниципальный район</c:v>
                </c:pt>
                <c:pt idx="12">
                  <c:v>Жирятинский муниципальный район</c:v>
                </c:pt>
                <c:pt idx="13">
                  <c:v>Жуковский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</c:strCache>
            </c:strRef>
          </c:cat>
          <c:val>
            <c:numRef>
              <c:f>Лист1!$C$2:$C$32</c:f>
              <c:numCache>
                <c:formatCode>#,##0</c:formatCode>
                <c:ptCount val="31"/>
                <c:pt idx="0">
                  <c:v>26819437.380520001</c:v>
                </c:pt>
                <c:pt idx="1">
                  <c:v>493113.23495000001</c:v>
                </c:pt>
                <c:pt idx="2">
                  <c:v>237244.90844</c:v>
                </c:pt>
                <c:pt idx="3">
                  <c:v>101047.05240999999</c:v>
                </c:pt>
                <c:pt idx="4">
                  <c:v>80885.956819999992</c:v>
                </c:pt>
                <c:pt idx="5">
                  <c:v>281390.21820000006</c:v>
                </c:pt>
                <c:pt idx="6">
                  <c:v>343435.86095</c:v>
                </c:pt>
                <c:pt idx="7">
                  <c:v>125038.9932</c:v>
                </c:pt>
                <c:pt idx="8">
                  <c:v>485256.20873000001</c:v>
                </c:pt>
                <c:pt idx="9">
                  <c:v>166790.25488999998</c:v>
                </c:pt>
                <c:pt idx="10">
                  <c:v>38959.746279999999</c:v>
                </c:pt>
                <c:pt idx="11">
                  <c:v>106138.8887</c:v>
                </c:pt>
                <c:pt idx="12">
                  <c:v>50390.76885</c:v>
                </c:pt>
                <c:pt idx="13">
                  <c:v>325649.96735000005</c:v>
                </c:pt>
                <c:pt idx="14">
                  <c:v>67313.192980000007</c:v>
                </c:pt>
                <c:pt idx="15">
                  <c:v>236614.88822999998</c:v>
                </c:pt>
                <c:pt idx="16">
                  <c:v>98786.311730000001</c:v>
                </c:pt>
                <c:pt idx="17">
                  <c:v>177849.13022999998</c:v>
                </c:pt>
                <c:pt idx="18">
                  <c:v>95255.343269999998</c:v>
                </c:pt>
                <c:pt idx="19">
                  <c:v>118978.57898000001</c:v>
                </c:pt>
                <c:pt idx="20">
                  <c:v>70095.520230000009</c:v>
                </c:pt>
                <c:pt idx="21">
                  <c:v>100890.01264</c:v>
                </c:pt>
                <c:pt idx="22">
                  <c:v>148270.30453999998</c:v>
                </c:pt>
                <c:pt idx="23">
                  <c:v>214733.80643999999</c:v>
                </c:pt>
                <c:pt idx="24">
                  <c:v>235135.44437000001</c:v>
                </c:pt>
                <c:pt idx="25">
                  <c:v>58409.279740000005</c:v>
                </c:pt>
                <c:pt idx="26">
                  <c:v>132027.08838</c:v>
                </c:pt>
                <c:pt idx="27">
                  <c:v>111289.11284</c:v>
                </c:pt>
                <c:pt idx="28">
                  <c:v>155434.25919000001</c:v>
                </c:pt>
                <c:pt idx="29">
                  <c:v>169262.10597</c:v>
                </c:pt>
                <c:pt idx="30">
                  <c:v>270609.34589999996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"/>
        <c:axId val="92152832"/>
        <c:axId val="89522176"/>
      </c:barChart>
      <c:catAx>
        <c:axId val="9215283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89522176"/>
        <c:crosses val="autoZero"/>
        <c:auto val="1"/>
        <c:lblAlgn val="ctr"/>
        <c:lblOffset val="100"/>
        <c:noMultiLvlLbl val="0"/>
      </c:catAx>
      <c:valAx>
        <c:axId val="89522176"/>
        <c:scaling>
          <c:logBase val="10"/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92152832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01.12.2020 (млн.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28991688538934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52679.47570037</c:v>
                </c:pt>
                <c:pt idx="1">
                  <c:v>18564.191999999999</c:v>
                </c:pt>
                <c:pt idx="2">
                  <c:v>34115.283700369997</c:v>
                </c:pt>
                <c:pt idx="3">
                  <c:v>26628.28661544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49424.860947609995</c:v>
                </c:pt>
                <c:pt idx="1">
                  <c:v>14670.816000000001</c:v>
                </c:pt>
                <c:pt idx="2">
                  <c:v>34754.044947609997</c:v>
                </c:pt>
                <c:pt idx="3">
                  <c:v>26819.437380520001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2204544"/>
        <c:axId val="89563712"/>
      </c:barChart>
      <c:catAx>
        <c:axId val="92204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/>
            </a:pPr>
            <a:endParaRPr lang="ru-RU"/>
          </a:p>
        </c:txPr>
        <c:crossAx val="89563712"/>
        <c:crosses val="autoZero"/>
        <c:auto val="1"/>
        <c:lblAlgn val="ctr"/>
        <c:lblOffset val="100"/>
        <c:tickMarkSkip val="15"/>
        <c:noMultiLvlLbl val="0"/>
      </c:catAx>
      <c:valAx>
        <c:axId val="8956371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2204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CF8C-4127-482C-9870-A108F4720F06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C9A8-6EC1-40ED-BE1E-0A67063B6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345-BCCB-4857-BB86-9C1749DB5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E8B1F75-D2EF-402D-9887-949E178B4ADB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6216942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6137193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239</TotalTime>
  <Words>37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Главная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25</cp:revision>
  <dcterms:created xsi:type="dcterms:W3CDTF">2020-05-27T06:15:05Z</dcterms:created>
  <dcterms:modified xsi:type="dcterms:W3CDTF">2020-12-24T07:24:16Z</dcterms:modified>
</cp:coreProperties>
</file>