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2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5" autoAdjust="0"/>
    <p:restoredTop sz="94629" autoAdjust="0"/>
  </p:normalViewPr>
  <p:slideViewPr>
    <p:cSldViewPr>
      <p:cViewPr varScale="1">
        <p:scale>
          <a:sx n="121" d="100"/>
          <a:sy n="121" d="100"/>
        </p:scale>
        <p:origin x="-1786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Анализ исполнения собственных доходов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консолидированного бюджета Брянской области </a:t>
            </a:r>
            <a:r>
              <a:rPr lang="ru-RU" sz="1600" b="1" i="0" u="none" strike="noStrike" baseline="0" dirty="0" smtClean="0">
                <a:effectLst/>
              </a:rPr>
              <a:t>в сравнении с аналогичным периодом прошлого года по состоянию на </a:t>
            </a:r>
            <a:r>
              <a:rPr lang="ru-RU" sz="1600" b="1" i="0" u="none" strike="noStrike" baseline="0" dirty="0" smtClean="0">
                <a:effectLst/>
              </a:rPr>
              <a:t>01.10.2022 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(тыс.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>
        <c:manualLayout>
          <c:xMode val="edge"/>
          <c:yMode val="edge"/>
          <c:x val="0.11519794400699912"/>
          <c:y val="3.7037037037037038E-3"/>
        </c:manualLayout>
      </c:layout>
      <c:overlay val="0"/>
    </c:title>
    <c:autoTitleDeleted val="0"/>
    <c:plotArea>
      <c:layout>
        <c:manualLayout>
          <c:layoutTarget val="inner"/>
          <c:xMode val="edge"/>
          <c:yMode val="edge"/>
          <c:x val="0.29277887139107611"/>
          <c:y val="0.10518518518518519"/>
          <c:w val="0.62501979440069988"/>
          <c:h val="0.82320997375328087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5">
                <a:lumMod val="40000"/>
                <a:lumOff val="60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Лист1!$B$2:$B$33</c:f>
              <c:numCache>
                <c:formatCode>#,##0</c:formatCode>
                <c:ptCount val="32"/>
                <c:pt idx="0">
                  <c:v>1983983.41628</c:v>
                </c:pt>
                <c:pt idx="1">
                  <c:v>326781.66138999996</c:v>
                </c:pt>
                <c:pt idx="2">
                  <c:v>187116.26702999999</c:v>
                </c:pt>
                <c:pt idx="3">
                  <c:v>67278.504950000002</c:v>
                </c:pt>
                <c:pt idx="4">
                  <c:v>158813.80368000001</c:v>
                </c:pt>
                <c:pt idx="5">
                  <c:v>55738.189170000005</c:v>
                </c:pt>
                <c:pt idx="6">
                  <c:v>274668.18806999997</c:v>
                </c:pt>
                <c:pt idx="7">
                  <c:v>268194.23859000002</c:v>
                </c:pt>
                <c:pt idx="8">
                  <c:v>122814.34832999999</c:v>
                </c:pt>
                <c:pt idx="9">
                  <c:v>418039.39723</c:v>
                </c:pt>
                <c:pt idx="10">
                  <c:v>125848.58752</c:v>
                </c:pt>
                <c:pt idx="11">
                  <c:v>34602.791509999995</c:v>
                </c:pt>
                <c:pt idx="12">
                  <c:v>89106.471150000012</c:v>
                </c:pt>
                <c:pt idx="13">
                  <c:v>42062.057689999994</c:v>
                </c:pt>
                <c:pt idx="14">
                  <c:v>55532.791450000004</c:v>
                </c:pt>
                <c:pt idx="15">
                  <c:v>223986.85563999999</c:v>
                </c:pt>
                <c:pt idx="16">
                  <c:v>61451.537320000003</c:v>
                </c:pt>
                <c:pt idx="17">
                  <c:v>185277.02281999998</c:v>
                </c:pt>
                <c:pt idx="18">
                  <c:v>94286.283769999995</c:v>
                </c:pt>
                <c:pt idx="19">
                  <c:v>94001.312150000012</c:v>
                </c:pt>
                <c:pt idx="20">
                  <c:v>65229.674220000001</c:v>
                </c:pt>
                <c:pt idx="21">
                  <c:v>84180.839010000011</c:v>
                </c:pt>
                <c:pt idx="22">
                  <c:v>140414.27581999998</c:v>
                </c:pt>
                <c:pt idx="23">
                  <c:v>180239.98077000002</c:v>
                </c:pt>
                <c:pt idx="24">
                  <c:v>199044.70524000001</c:v>
                </c:pt>
                <c:pt idx="25">
                  <c:v>39940.774250000002</c:v>
                </c:pt>
                <c:pt idx="26">
                  <c:v>112363.15208</c:v>
                </c:pt>
                <c:pt idx="27">
                  <c:v>81106.040379999991</c:v>
                </c:pt>
                <c:pt idx="28">
                  <c:v>141739.79880000002</c:v>
                </c:pt>
                <c:pt idx="29">
                  <c:v>155987.75216</c:v>
                </c:pt>
                <c:pt idx="30">
                  <c:v>215852.96683000002</c:v>
                </c:pt>
                <c:pt idx="31">
                  <c:v>25913364.043900002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txPr>
              <a:bodyPr/>
              <a:lstStyle/>
              <a:p>
                <a:pPr>
                  <a:defRPr sz="11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Лист1!$A$2:$A$33</c:f>
              <c:strCache>
                <c:ptCount val="32"/>
                <c:pt idx="0">
                  <c:v>Городской округ город Брянск</c:v>
                </c:pt>
                <c:pt idx="1">
                  <c:v>Городской округ город Клинцы</c:v>
                </c:pt>
                <c:pt idx="2">
                  <c:v>Новозыбковский городской округ</c:v>
                </c:pt>
                <c:pt idx="3">
                  <c:v>Сельцовский городской округ</c:v>
                </c:pt>
                <c:pt idx="4">
                  <c:v>Жуковский муниципальный округ</c:v>
                </c:pt>
                <c:pt idx="5">
                  <c:v>Городской округ город Фокино</c:v>
                </c:pt>
                <c:pt idx="6">
                  <c:v>Стародубский муниципальный округ</c:v>
                </c:pt>
                <c:pt idx="7">
                  <c:v>Дятьковский муниципальный район</c:v>
                </c:pt>
                <c:pt idx="8">
                  <c:v>Брасовский муниципальный район</c:v>
                </c:pt>
                <c:pt idx="9">
                  <c:v>Брянский муниципальный район</c:v>
                </c:pt>
                <c:pt idx="10">
                  <c:v>Выгоничский муниципальный район</c:v>
                </c:pt>
                <c:pt idx="11">
                  <c:v>Гордеевский муниципальный район</c:v>
                </c:pt>
                <c:pt idx="12">
                  <c:v>Дубровский муниципальный район</c:v>
                </c:pt>
                <c:pt idx="13">
                  <c:v>Жирятинский муниципальный район</c:v>
                </c:pt>
                <c:pt idx="14">
                  <c:v>Злынковский муниципальный район</c:v>
                </c:pt>
                <c:pt idx="15">
                  <c:v>Карачевский муниципальный район</c:v>
                </c:pt>
                <c:pt idx="16">
                  <c:v>Клетнянский муниципальный район</c:v>
                </c:pt>
                <c:pt idx="17">
                  <c:v>Климовский муниципальный район</c:v>
                </c:pt>
                <c:pt idx="18">
                  <c:v>Клинцовский муниципальный район</c:v>
                </c:pt>
                <c:pt idx="19">
                  <c:v>Комаричский муниципальный район</c:v>
                </c:pt>
                <c:pt idx="20">
                  <c:v>Красногорский муниципальный район</c:v>
                </c:pt>
                <c:pt idx="21">
                  <c:v>Мглинский муниципальный район</c:v>
                </c:pt>
                <c:pt idx="22">
                  <c:v>Навлинский муниципальный район</c:v>
                </c:pt>
                <c:pt idx="23">
                  <c:v>Погарский муниципальный район</c:v>
                </c:pt>
                <c:pt idx="24">
                  <c:v>Почепский муниципальный район</c:v>
                </c:pt>
                <c:pt idx="25">
                  <c:v>Рогнединский муниципальный район</c:v>
                </c:pt>
                <c:pt idx="26">
                  <c:v>Севский муниципальный район</c:v>
                </c:pt>
                <c:pt idx="27">
                  <c:v>Суземский муниципальный район</c:v>
                </c:pt>
                <c:pt idx="28">
                  <c:v>Суражский муниципальный район</c:v>
                </c:pt>
                <c:pt idx="29">
                  <c:v>Трубчевский муниципальный район</c:v>
                </c:pt>
                <c:pt idx="30">
                  <c:v>Унечский муниципальный район</c:v>
                </c:pt>
                <c:pt idx="31">
                  <c:v>Областной бюджет</c:v>
                </c:pt>
              </c:strCache>
            </c:strRef>
          </c:cat>
          <c:val>
            <c:numRef>
              <c:f>Лист1!$C$2:$C$33</c:f>
              <c:numCache>
                <c:formatCode>#,##0</c:formatCode>
                <c:ptCount val="32"/>
                <c:pt idx="0">
                  <c:v>2266168.6230199998</c:v>
                </c:pt>
                <c:pt idx="1">
                  <c:v>360378.03952999995</c:v>
                </c:pt>
                <c:pt idx="2">
                  <c:v>204392.39815999998</c:v>
                </c:pt>
                <c:pt idx="3">
                  <c:v>77142.725230000011</c:v>
                </c:pt>
                <c:pt idx="4">
                  <c:v>177408.43305000002</c:v>
                </c:pt>
                <c:pt idx="5">
                  <c:v>72960.436629999997</c:v>
                </c:pt>
                <c:pt idx="6">
                  <c:v>288304.06812999997</c:v>
                </c:pt>
                <c:pt idx="7">
                  <c:v>307758.51293000003</c:v>
                </c:pt>
                <c:pt idx="8">
                  <c:v>161880.10375000001</c:v>
                </c:pt>
                <c:pt idx="9">
                  <c:v>518339.75998999999</c:v>
                </c:pt>
                <c:pt idx="10">
                  <c:v>156302.04246</c:v>
                </c:pt>
                <c:pt idx="11">
                  <c:v>36380.704669999999</c:v>
                </c:pt>
                <c:pt idx="12">
                  <c:v>112513.63859999999</c:v>
                </c:pt>
                <c:pt idx="13">
                  <c:v>50694.252679999998</c:v>
                </c:pt>
                <c:pt idx="14">
                  <c:v>58258.467189999996</c:v>
                </c:pt>
                <c:pt idx="15">
                  <c:v>224398.61799</c:v>
                </c:pt>
                <c:pt idx="16">
                  <c:v>77695.161229999998</c:v>
                </c:pt>
                <c:pt idx="17">
                  <c:v>176627.07574999999</c:v>
                </c:pt>
                <c:pt idx="18">
                  <c:v>107379.75923000001</c:v>
                </c:pt>
                <c:pt idx="19">
                  <c:v>155678.41584999999</c:v>
                </c:pt>
                <c:pt idx="20">
                  <c:v>59936.089090000001</c:v>
                </c:pt>
                <c:pt idx="21">
                  <c:v>97659.975579999998</c:v>
                </c:pt>
                <c:pt idx="22">
                  <c:v>148443.1972</c:v>
                </c:pt>
                <c:pt idx="23">
                  <c:v>181244.64986999999</c:v>
                </c:pt>
                <c:pt idx="24">
                  <c:v>230675.00732</c:v>
                </c:pt>
                <c:pt idx="25">
                  <c:v>42188.42121</c:v>
                </c:pt>
                <c:pt idx="26">
                  <c:v>145836.38819</c:v>
                </c:pt>
                <c:pt idx="27">
                  <c:v>118628.65783</c:v>
                </c:pt>
                <c:pt idx="28">
                  <c:v>334152.86982999998</c:v>
                </c:pt>
                <c:pt idx="29">
                  <c:v>168654.11072</c:v>
                </c:pt>
                <c:pt idx="30">
                  <c:v>225762.5</c:v>
                </c:pt>
                <c:pt idx="31">
                  <c:v>32177070.566180002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8"/>
        <c:axId val="190753280"/>
        <c:axId val="153320768"/>
      </c:barChart>
      <c:catAx>
        <c:axId val="190753280"/>
        <c:scaling>
          <c:orientation val="maxMin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ru-RU"/>
          </a:p>
        </c:txPr>
        <c:crossAx val="153320768"/>
        <c:crosses val="autoZero"/>
        <c:auto val="1"/>
        <c:lblAlgn val="ctr"/>
        <c:lblOffset val="100"/>
        <c:noMultiLvlLbl val="0"/>
      </c:catAx>
      <c:valAx>
        <c:axId val="153320768"/>
        <c:scaling>
          <c:logBase val="10"/>
          <c:orientation val="minMax"/>
        </c:scaling>
        <c:delete val="0"/>
        <c:axPos val="b"/>
        <c:majorGridlines/>
        <c:numFmt formatCode="#,##0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ru-RU"/>
          </a:p>
        </c:txPr>
        <c:crossAx val="190753280"/>
        <c:crosses val="max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  <a:ln>
      <a:gradFill>
        <a:gsLst>
          <a:gs pos="25000">
            <a:srgbClr val="C5DDC5"/>
          </a:gs>
          <a:gs pos="0">
            <a:schemeClr val="accent3">
              <a:lumMod val="60000"/>
              <a:lumOff val="40000"/>
            </a:schemeClr>
          </a:gs>
          <a:gs pos="50000">
            <a:schemeClr val="accent1">
              <a:tint val="44500"/>
              <a:satMod val="160000"/>
            </a:schemeClr>
          </a:gs>
          <a:gs pos="100000">
            <a:schemeClr val="accent1">
              <a:tint val="23500"/>
              <a:satMod val="160000"/>
            </a:schemeClr>
          </a:gs>
        </a:gsLst>
        <a:lin ang="5400000" scaled="0"/>
      </a:gra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>
                <a:latin typeface="Times New Roman" panose="02020603050405020304" pitchFamily="18" charset="0"/>
                <a:cs typeface="Times New Roman" panose="02020603050405020304" pitchFamily="18" charset="0"/>
              </a:defRPr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Поступление платежей в бюджеты всех уровней на территории Брянской области на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01.10.2022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(млн.</a:t>
            </a:r>
            <a:r>
              <a:rPr lang="ru-RU" sz="1600" baseline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рублей)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0528991688538934"/>
          <c:y val="0.11194444444444444"/>
          <c:w val="0.72925699912510933"/>
          <c:h val="0.6923766404199475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2021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Лист1!$B$2:$B$5</c:f>
              <c:numCache>
                <c:formatCode>#,##0</c:formatCode>
                <c:ptCount val="4"/>
                <c:pt idx="0">
                  <c:v>52657.203000000001</c:v>
                </c:pt>
                <c:pt idx="1">
                  <c:v>20458.154999999999</c:v>
                </c:pt>
                <c:pt idx="2">
                  <c:v>32199.047729200003</c:v>
                </c:pt>
                <c:pt idx="3">
                  <c:v>25913.364043900001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2022</c:v>
                </c:pt>
              </c:strCache>
            </c:strRef>
          </c:tx>
          <c:invertIfNegative val="0"/>
          <c:dLbls>
            <c:txPr>
              <a:bodyPr/>
              <a:lstStyle/>
              <a:p>
                <a:pPr>
                  <a:defRPr sz="1600" b="1">
                    <a:solidFill>
                      <a:schemeClr val="tx1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Лист1!$A$2:$A$5</c:f>
              <c:strCache>
                <c:ptCount val="4"/>
                <c:pt idx="0">
                  <c:v>Поступило всего налогов и сборов</c:v>
                </c:pt>
                <c:pt idx="1">
                  <c:v>Федеральный бюджет</c:v>
                </c:pt>
                <c:pt idx="2">
                  <c:v>Консолидированный бюджет</c:v>
                </c:pt>
                <c:pt idx="3">
                  <c:v>Областной бюджет</c:v>
                </c:pt>
              </c:strCache>
            </c:strRef>
          </c:cat>
          <c:val>
            <c:numRef>
              <c:f>Лист1!$C$2:$C$5</c:f>
              <c:numCache>
                <c:formatCode>#,##0</c:formatCode>
                <c:ptCount val="4"/>
                <c:pt idx="0">
                  <c:v>65142.724999999999</c:v>
                </c:pt>
                <c:pt idx="1">
                  <c:v>25621.811000000002</c:v>
                </c:pt>
                <c:pt idx="2">
                  <c:v>39520.913669090005</c:v>
                </c:pt>
                <c:pt idx="3">
                  <c:v>32177.070566180002</c:v>
                </c:pt>
              </c:numCache>
            </c:numRef>
          </c:val>
        </c:ser>
        <c:dLbls>
          <c:dLblPos val="inBase"/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210318336"/>
        <c:axId val="187500224"/>
      </c:barChart>
      <c:catAx>
        <c:axId val="210318336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 rot="0" anchor="b" anchorCtr="0"/>
          <a:lstStyle/>
          <a:p>
            <a:pPr>
              <a:defRPr sz="1200" b="1"/>
            </a:pPr>
            <a:endParaRPr lang="ru-RU"/>
          </a:p>
        </c:txPr>
        <c:crossAx val="187500224"/>
        <c:crosses val="autoZero"/>
        <c:auto val="1"/>
        <c:lblAlgn val="ctr"/>
        <c:lblOffset val="100"/>
        <c:tickMarkSkip val="15"/>
        <c:noMultiLvlLbl val="0"/>
      </c:catAx>
      <c:valAx>
        <c:axId val="187500224"/>
        <c:scaling>
          <c:orientation val="minMax"/>
        </c:scaling>
        <c:delete val="0"/>
        <c:axPos val="l"/>
        <c:majorGridlines/>
        <c:numFmt formatCode="#,##0" sourceLinked="1"/>
        <c:majorTickMark val="out"/>
        <c:minorTickMark val="none"/>
        <c:tickLblPos val="nextTo"/>
        <c:crossAx val="21031833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spPr>
    <a:gradFill>
      <a:gsLst>
        <a:gs pos="25000">
          <a:srgbClr val="C5DDC5"/>
        </a:gs>
        <a:gs pos="0">
          <a:schemeClr val="accent3">
            <a:lumMod val="60000"/>
            <a:lumOff val="40000"/>
          </a:schemeClr>
        </a:gs>
        <a:gs pos="50000">
          <a:schemeClr val="accent1">
            <a:tint val="44500"/>
            <a:satMod val="160000"/>
          </a:schemeClr>
        </a:gs>
        <a:gs pos="100000">
          <a:schemeClr val="accent1">
            <a:tint val="23500"/>
            <a:satMod val="160000"/>
          </a:schemeClr>
        </a:gs>
      </a:gsLst>
      <a:lin ang="5400000" scaled="0"/>
    </a:gra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9ACF8C-4127-482C-9870-A108F4720F06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C1C9A8-6EC1-40ED-BE1E-0A67063B6C1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881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E79F345-BCCB-4857-BB86-9C1749DB5DF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271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E8B1F75-D2EF-402D-9887-949E178B4ADB}" type="datetimeFigureOut">
              <a:rPr lang="ru-RU" smtClean="0"/>
              <a:t>27.10.2022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DDE7F19-941C-4705-932E-7164378B1B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9" r:id="rId1"/>
    <p:sldLayoutId id="2147484250" r:id="rId2"/>
    <p:sldLayoutId id="2147484251" r:id="rId3"/>
    <p:sldLayoutId id="2147484252" r:id="rId4"/>
    <p:sldLayoutId id="2147484253" r:id="rId5"/>
    <p:sldLayoutId id="2147484254" r:id="rId6"/>
    <p:sldLayoutId id="2147484255" r:id="rId7"/>
    <p:sldLayoutId id="2147484256" r:id="rId8"/>
    <p:sldLayoutId id="2147484257" r:id="rId9"/>
    <p:sldLayoutId id="2147484258" r:id="rId10"/>
    <p:sldLayoutId id="2147484259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21392813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082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1633911510"/>
              </p:ext>
            </p:extLst>
          </p:nvPr>
        </p:nvGraphicFramePr>
        <p:xfrm>
          <a:off x="0" y="0"/>
          <a:ext cx="9144000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765517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405</TotalTime>
  <Words>43</Words>
  <Application>Microsoft Office PowerPoint</Application>
  <PresentationFormat>Экран (4:3)</PresentationFormat>
  <Paragraphs>3</Paragraphs>
  <Slides>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Воздушный поток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Макарченко А.В.</dc:creator>
  <cp:lastModifiedBy>Макарченко А.В.</cp:lastModifiedBy>
  <cp:revision>54</cp:revision>
  <dcterms:created xsi:type="dcterms:W3CDTF">2020-05-27T06:15:05Z</dcterms:created>
  <dcterms:modified xsi:type="dcterms:W3CDTF">2022-10-27T10:00:17Z</dcterms:modified>
</cp:coreProperties>
</file>